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7102475" cy="10233025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9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2" roundtripDataSignature="AMtx7mjiyZ8/p20BghoYoNOVj8ZFIaY7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3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98" orient="horz"/>
        <p:guide pos="223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-22225" y="3175"/>
            <a:ext cx="12236451" cy="6854825"/>
          </a:xfrm>
          <a:prstGeom prst="rect">
            <a:avLst/>
          </a:prstGeom>
          <a:gradFill>
            <a:gsLst>
              <a:gs pos="0">
                <a:schemeClr val="lt1"/>
              </a:gs>
              <a:gs pos="76000">
                <a:schemeClr val="lt1"/>
              </a:gs>
              <a:gs pos="100000">
                <a:srgbClr val="D8D8D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14"/>
          <p:cNvSpPr/>
          <p:nvPr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14"/>
          <p:cNvSpPr/>
          <p:nvPr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14"/>
          <p:cNvSpPr/>
          <p:nvPr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06576" y="6251079"/>
            <a:ext cx="985299" cy="35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3029" y="6251079"/>
            <a:ext cx="710322" cy="33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4459" y="6252798"/>
            <a:ext cx="1431896" cy="3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9785" y="6214583"/>
            <a:ext cx="405575" cy="3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 flipH="1" rot="5400000">
            <a:off x="11781949" y="6097343"/>
            <a:ext cx="45719" cy="774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/>
        </p:nvSpPr>
        <p:spPr>
          <a:xfrm>
            <a:off x="-22225" y="3175"/>
            <a:ext cx="12236451" cy="6854825"/>
          </a:xfrm>
          <a:prstGeom prst="rect">
            <a:avLst/>
          </a:prstGeom>
          <a:gradFill>
            <a:gsLst>
              <a:gs pos="0">
                <a:schemeClr val="lt1"/>
              </a:gs>
              <a:gs pos="76000">
                <a:schemeClr val="lt1"/>
              </a:gs>
              <a:gs pos="100000">
                <a:srgbClr val="D8D8D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15"/>
          <p:cNvSpPr/>
          <p:nvPr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06576" y="6251079"/>
            <a:ext cx="985299" cy="35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3029" y="6251079"/>
            <a:ext cx="710322" cy="33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4459" y="6252798"/>
            <a:ext cx="1431896" cy="3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9785" y="6214583"/>
            <a:ext cx="405575" cy="3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"/>
          <p:cNvSpPr/>
          <p:nvPr/>
        </p:nvSpPr>
        <p:spPr>
          <a:xfrm flipH="1" rot="5400000">
            <a:off x="11781949" y="6097343"/>
            <a:ext cx="45719" cy="774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/>
          <p:nvPr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1625917" y="3188494"/>
            <a:ext cx="4908550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b="0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–"/>
              <a:defRPr b="0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indent="-406400" lvl="2" marL="1371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•"/>
              <a:defRPr b="0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indent="-406400" lvl="3" marL="1828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–"/>
              <a:defRPr b="0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indent="-406400" lvl="4" marL="22860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Char char="»"/>
              <a:defRPr b="0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•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»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oogle Shape;43;p1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44" name="Google Shape;44;p1"/>
            <p:cNvCxnSpPr/>
            <p:nvPr/>
          </p:nvCxnSpPr>
          <p:spPr>
            <a:xfrm>
              <a:off x="2042" y="8952"/>
              <a:ext cx="2129" cy="14"/>
            </a:xfrm>
            <a:prstGeom prst="straightConnector1">
              <a:avLst/>
            </a:prstGeom>
            <a:noFill/>
            <a:ln cap="flat" cmpd="sng" w="539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10800000">
              <a:off x="2089" y="2061"/>
              <a:ext cx="0" cy="6914"/>
            </a:xfrm>
            <a:prstGeom prst="straightConnector1">
              <a:avLst/>
            </a:prstGeom>
            <a:noFill/>
            <a:ln cap="flat" cmpd="sng" w="539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1"/>
            <p:cNvCxnSpPr/>
            <p:nvPr/>
          </p:nvCxnSpPr>
          <p:spPr>
            <a:xfrm flipH="1">
              <a:off x="2089" y="2061"/>
              <a:ext cx="5584" cy="24"/>
            </a:xfrm>
            <a:prstGeom prst="straightConnector1">
              <a:avLst/>
            </a:prstGeom>
            <a:noFill/>
            <a:ln cap="flat" cmpd="sng" w="539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10800000">
              <a:off x="7650" y="2027"/>
              <a:ext cx="0" cy="6939"/>
            </a:xfrm>
            <a:prstGeom prst="straightConnector1">
              <a:avLst/>
            </a:prstGeom>
            <a:noFill/>
            <a:ln cap="flat" cmpd="sng" w="539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1"/>
            <p:cNvCxnSpPr/>
            <p:nvPr/>
          </p:nvCxnSpPr>
          <p:spPr>
            <a:xfrm>
              <a:off x="5567" y="8952"/>
              <a:ext cx="2129" cy="14"/>
            </a:xfrm>
            <a:prstGeom prst="straightConnector1">
              <a:avLst/>
            </a:prstGeom>
            <a:noFill/>
            <a:ln cap="flat" cmpd="sng" w="539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DHA SP LOGO-01" id="49" name="Google Shape;49;p1"/>
          <p:cNvPicPr preferRelativeResize="0"/>
          <p:nvPr/>
        </p:nvPicPr>
        <p:blipFill rotWithShape="1">
          <a:blip r:embed="rId4">
            <a:alphaModFix/>
          </a:blip>
          <a:srcRect b="0" l="1592" r="0" t="0"/>
          <a:stretch/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5078" y="4042539"/>
            <a:ext cx="1328879" cy="4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44991" y="4034173"/>
            <a:ext cx="1027020" cy="48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73896" y="2852278"/>
            <a:ext cx="769210" cy="7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1741900" y="2952302"/>
            <a:ext cx="58043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26262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PERSPECTIVAS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1748051" y="3787559"/>
            <a:ext cx="571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Coordenador: Weimar Kunz Sebba Barroso</a:t>
            </a:r>
            <a:endParaRPr b="0" i="0" sz="1100" u="none" cap="none" strike="noStrik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Cibele Rodrigues.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Luiz Aparecido Bortolotto.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Marco Mota Gomes. </a:t>
            </a:r>
            <a:endParaRPr b="0" i="0" sz="1100" u="none" cap="none" strike="noStrik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Priscila Valverde de Oliveira Vitorino</a:t>
            </a:r>
            <a:endParaRPr sz="1100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"/>
          <p:cNvSpPr txBox="1"/>
          <p:nvPr/>
        </p:nvSpPr>
        <p:spPr>
          <a:xfrm rot="-5400000">
            <a:off x="-919762" y="3396852"/>
            <a:ext cx="2875160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1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CAPÍTULO </a:t>
            </a:r>
            <a:r>
              <a:rPr b="0" i="0" lang="pt-BR" sz="3100" u="none" cap="none" strike="noStrike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18</a:t>
            </a:r>
            <a:endParaRPr/>
          </a:p>
        </p:txBody>
      </p:sp>
      <p:cxnSp>
        <p:nvCxnSpPr>
          <p:cNvPr id="56" name="Google Shape;56;p1"/>
          <p:cNvCxnSpPr/>
          <p:nvPr/>
        </p:nvCxnSpPr>
        <p:spPr>
          <a:xfrm>
            <a:off x="1461936" y="2524475"/>
            <a:ext cx="0" cy="2362913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"/>
          <p:cNvSpPr txBox="1"/>
          <p:nvPr/>
        </p:nvSpPr>
        <p:spPr>
          <a:xfrm rot="-5400000">
            <a:off x="-537422" y="3228197"/>
            <a:ext cx="30321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DIRETRIZES BRASILEIRAS </a:t>
            </a:r>
            <a:br>
              <a:rPr b="0" i="0" lang="pt-BR" sz="1400" u="none" cap="none" strike="noStrik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b="0" i="0" sz="1400" u="none" cap="none" strike="noStrike">
              <a:solidFill>
                <a:srgbClr val="5959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" name="Google Shape;58;p1"/>
          <p:cNvSpPr txBox="1"/>
          <p:nvPr/>
        </p:nvSpPr>
        <p:spPr>
          <a:xfrm rot="-5400000">
            <a:off x="-433854" y="3419023"/>
            <a:ext cx="290215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55" u="none" cap="none" strike="noStrike">
                <a:solidFill>
                  <a:srgbClr val="5959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 HIPERTENSÃO ARTERIAL 2020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METAS E TRATAMENTO</a:t>
            </a:r>
            <a:endParaRPr/>
          </a:p>
        </p:txBody>
      </p:sp>
      <p:sp>
        <p:nvSpPr>
          <p:cNvPr id="131" name="Google Shape;131;p10"/>
          <p:cNvSpPr txBox="1"/>
          <p:nvPr/>
        </p:nvSpPr>
        <p:spPr>
          <a:xfrm>
            <a:off x="184726" y="5442043"/>
            <a:ext cx="6114472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Morales SA, Coca A, Olsen MH, Sanchez RA, Sebba-Barroso WK, Kones R, et al. Clinical Perspective on Antihypertensive Drug Treatment in Adults With Grade 1 Hypertension and Low-to-Moderate Cardiovascular Risk: An International Expert Consultation. Curr Probl Cardiol. 2017 Jul;42(7):198-225.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Feitosa AD, Gomes MM, Passarelli Júnior O, Barroso WKS, Miranda RDS, Barbosa EDB, et al. Pharmacological Treatment of Hypertension: From the Golden Trio to the Octet Arq Bras Cardiol. 2020; 115(2):270-2.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BarrosoWKS,InuzukaS,GuimarãesGC,PacíficoRP,MeloVA,OliveiraLF, et al. Pharmacological Management of Hypertension Guided by Central or Peripheral Blood Pressure Measurement: Comparison of Two Strategies on the Incidence of Intermediate Outcome. Artery Research. 2020;26(1):1-4.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1348509" y="1730075"/>
            <a:ext cx="9494982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situações peculiares, o início precoce do tratamento e a busca por metas mais baixas de controle da PA possivelmente possa ser indicado para prevenir os desfechos relacionados ao aumento da PA e minimizar o chamado risco residual.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Combinações duplas ou mesmo triplas de anti-hipertensivos (em doses baixas), mesmo nas fases iniciais da doença, deve ganhar cada vez mais espaço nas recomendações de diretrizes.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Monoterapia, talvez se mostre uma estratégia interessante como abordagem para os indivíduos hoje considerados como pré-hipertensos de risco alto ou naqueles com alterações em biomarcadores.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 ESTRATIFICAÇÃO DO RISCO C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 OCTETO MEDICAMENTOSO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221672" y="6231277"/>
            <a:ext cx="6114472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Feitosa AD, Gomes MM, Passarelli Júnior O, Barroso WKS, Miranda RDS, Barbosa EDB, et al. Pharmacological Treatment of Hypertension: From the Golden Trio to the Octet Arq Bras Cardiol. 2020; 115(2):270-2.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7702825" y="2001149"/>
            <a:ext cx="407323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TIAZ*: diurético de longa duração tiazídico ou tiazídico símile até 30 ml/minuto de ritmo de filtração glomerular estimado e na ausência de hipervolemia, senão trocar por diurético de alça; iSRA: inibidores do sistema renina-angiotensina aldosterona; BCC: bloqueador do canal de cálcio diidropiridínico; BB: betabloqueador; α2A: agonista alfa-2 de ação central; α1B: bloqueador alfa-1 adrenérgico; VD: vasodilatador arterial direto; BB, que pode ser indicado antes em condições clínicas específicas.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 TRATAMENTO DA HA</a:t>
            </a:r>
            <a:endParaRPr/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 b="5700" l="15384" r="14603" t="7994"/>
          <a:stretch/>
        </p:blipFill>
        <p:spPr>
          <a:xfrm>
            <a:off x="402773" y="1785257"/>
            <a:ext cx="6781798" cy="363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2"/>
          <p:cNvSpPr/>
          <p:nvPr/>
        </p:nvSpPr>
        <p:spPr>
          <a:xfrm>
            <a:off x="0" y="-97790"/>
            <a:ext cx="12342494" cy="6955790"/>
          </a:xfrm>
          <a:prstGeom prst="rect">
            <a:avLst/>
          </a:prstGeom>
          <a:solidFill>
            <a:srgbClr val="404040">
              <a:alpha val="7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</a:t>
            </a:r>
            <a:endParaRPr b="0" i="0" sz="4400" u="none" cap="none" strike="noStrike">
              <a:solidFill>
                <a:srgbClr val="F61D2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12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977" y="2224968"/>
            <a:ext cx="2079365" cy="7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10187" y="2281253"/>
            <a:ext cx="1315677" cy="62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5923" y="1030411"/>
            <a:ext cx="3136495" cy="78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50795" y="876682"/>
            <a:ext cx="1034459" cy="100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CONTATO 3</a:t>
            </a:r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1020353" y="4743613"/>
            <a:ext cx="279328" cy="203147"/>
          </a:xfrm>
          <a:custGeom>
            <a:rect b="b" l="l" r="r" t="t"/>
            <a:pathLst>
              <a:path extrusionOk="0" h="120000" w="12000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1020351" y="5569218"/>
            <a:ext cx="279328" cy="279328"/>
          </a:xfrm>
          <a:custGeom>
            <a:rect b="b" l="l" r="r" t="t"/>
            <a:pathLst>
              <a:path extrusionOk="0" h="120000" w="12000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1020353" y="5137750"/>
            <a:ext cx="279328" cy="279328"/>
          </a:xfrm>
          <a:custGeom>
            <a:rect b="b" l="l" r="r" t="t"/>
            <a:pathLst>
              <a:path extrusionOk="0" h="120000" w="12000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9" name="Google Shape;15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60402" y="6171396"/>
            <a:ext cx="432016" cy="43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DESENVOLVIDO POR </a:t>
            </a:r>
            <a:br>
              <a:rPr b="0" i="0" lang="pt-BR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pt-BR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VALUAR PRÓ_MARKETING</a:t>
            </a:r>
            <a:br>
              <a:rPr b="0" i="0" lang="pt-BR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pt-BR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www.valuar.com.br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DECLARAÇÃO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CONFLITO DE INTERESSES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acordo com a Resolução 1595/2000 do Conselho Federal de Medicina e com a RDC 96/2008 da ANVISA, declaro: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🗸</a:t>
            </a:r>
            <a:r>
              <a:rPr b="0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Palestrante de XXXXXX, XXXXXX, XXXXXX, XXXXXX, XXXXXXX e XXXXXXX.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🗸</a:t>
            </a:r>
            <a:r>
              <a:rPr b="0" i="0" lang="pt-BR" sz="1600" u="none" cap="none" strike="noStrike">
                <a:solidFill>
                  <a:srgbClr val="4C4C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0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Consultor da XXXXXXXX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 meus pré-requisitos para participar desta atividade são a autonomia do pensamento científico, a interdependência de opiniões e a liberdade de expressão.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Nome Sobrenome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CRM XXXXX</a:t>
            </a:r>
            <a:endParaRPr b="1" i="0" sz="1600" u="none" cap="none" strike="noStrik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DEFINIÇÃO</a:t>
            </a:r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221228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EPIDEMIOLOGIA E PREVENÇÃO PRIMÁRIA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157018" y="6027003"/>
            <a:ext cx="6114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Ji H, Kim A, Ebinger JE, Niiranen TJ, Claggett BL, Merz NB, et al. Sex Differences in Blood Pressure Trajectories Over the Life Course. JAMA Cardiol. 2020;5(3):19-26.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Olsen MH, Angell S, Asmar S, Boutouyrie P, Burger D, Chirinos JA, et al. A call to action and a lifecourse strategy to address the global burden of raised blood pressure on current and future generations: The Lancet Commission on hypertension Lancet.2016;388(10060):2665-712.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274618" y="1759435"/>
            <a:ext cx="9494982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Aumento de sobrevida nos países desenvolvidos e em desenvolvimento, com aumento da prevalência da hipertensão arterial (HA).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Importância do diagnóstico precoce e identificação de lesões subclínicas associadas à HA, assim como o controle adequado da pressão arterial (PA) já nas fases iniciais da doença hipertensiva com o objetivo de diminuir ainda mais o risco CV e renal. </a:t>
            </a:r>
            <a:r>
              <a:rPr b="0" baseline="3000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futuro, os valores de referência para o diagnóstico, assim como para a estratégia de início de tratamento e metas de controle da PA poderão ser revisados.</a:t>
            </a:r>
            <a:endParaRPr/>
          </a:p>
          <a:p>
            <a:pPr indent="1270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291463" y="174294"/>
            <a:ext cx="115680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COMPORTAMENTO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3797646" y="656995"/>
            <a:ext cx="69719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 PRESSÃO ARTERIAL SISTÓLICA E DIASTÓLICA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AO LONGO DA VIDA E POR SEXO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157018" y="5871079"/>
            <a:ext cx="611447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Ji H, Kim A, Ebinger JE, Niiranen TJ, Claggett BL, Merz NB, et al. Sex Differences in Blood Pressure Trajectories Over the Life Course. JAMA Cardiol. 2020;5(3):19-26.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49847" l="0" r="0" t="0"/>
          <a:stretch/>
        </p:blipFill>
        <p:spPr>
          <a:xfrm>
            <a:off x="509630" y="2625802"/>
            <a:ext cx="5761860" cy="249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 b="0" l="0" r="0" t="47498"/>
          <a:stretch/>
        </p:blipFill>
        <p:spPr>
          <a:xfrm>
            <a:off x="6097630" y="2362565"/>
            <a:ext cx="5761860" cy="260753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2835628" y="2275515"/>
            <a:ext cx="11098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SBP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8520610" y="2281907"/>
            <a:ext cx="110986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DBP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PRESSÃO ARTERIAL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 DANO VASCULAR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175491" y="5483377"/>
            <a:ext cx="6114472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Hamczyk Nevado RM, Barettino A, Fuster V, Andrés V. Biological Versus Chronological Aging. J Am Coll Cardiol. 2020; 75(8): 919-30.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Sugiura T, Takase H, Machii M, Nonaka D, Ohno K, et al. Central blood pressure predicts the development of hypertension in the general population. Hypertens Res. 2020;43(11):1301-8.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Matsuzawa Y, Kwon TG, Lennon RJ, Lerman LO, Lerman A. Prognostic Value of Flow-Mediated Vasodilation in Brachial Artery and Fingertip Artery for Cardiovascular Events: A Systematic Review and Meta-Analysis J Am Heart Assoc. 2015; 134(11): e002270.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274618" y="1690062"/>
            <a:ext cx="949498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Há aumento do risco CV a partir de valores de 115 mmHg para a PAS e 75 mmHg para a PAD, e as medidas de PA continuam a ser o marcador diagnóstico da doença hipertensiva.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Valores de VOP &gt; a 10 m/s podem caracterizar a presença de lesão subclínica em órgão-alvo.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aumento na pressão sistólica central é preditor do desenvolvimento de HA.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Dilatação fluxo mediada (DFM) será integrada à prática clínica?</a:t>
            </a:r>
            <a:endParaRPr/>
          </a:p>
          <a:p>
            <a:pPr indent="1270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BIOMARCADORES CARDÍACOS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ESTRATIFICAR RISCO CV</a:t>
            </a:r>
            <a:endParaRPr/>
          </a:p>
        </p:txBody>
      </p:sp>
      <p:sp>
        <p:nvSpPr>
          <p:cNvPr id="99" name="Google Shape;99;p6"/>
          <p:cNvSpPr txBox="1"/>
          <p:nvPr/>
        </p:nvSpPr>
        <p:spPr>
          <a:xfrm>
            <a:off x="184727" y="5372541"/>
            <a:ext cx="611447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McEvoyJW,MartinSS,DardariZA,MiedemaMD,SandfortV,YeboahJ,et al. Coronary artery calcium to guide a personalized risk-based approach to initiation and intensification of antihypertensive therapy. Circulation 2017;135(2):153–65.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Kerkelä R, Ulvila J, Magga J. Natriuretic Peptides in the Regulation of Cardiovascular Physiology and Metabolic Events. J Am Heart Assoc. 2015; 4(10):e002423.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Malachias MVB, Jhund PS, Claggett BL, Wijkman MO, Bentley-Lewis R, Chaturvedi N, et al. NT-pro BNP by Itself Predicts death and cardiovascular events in high-risk patients with type 2 Diabetes Mellitus. J Am Heart Assoc. 2020;9(19):017462.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274618" y="1690062"/>
            <a:ext cx="949498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Ecocardiograma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Ressonância magnética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Escore de cálcio coronariano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Peptídeos natriuréticos do tipo B, NT-proBNP (N-terminal pro-peptídio natriurético do tipo B) e BNP (peptídeo natriurético do tipo B)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Troponina T de alta sensibilidade (hs-TnT)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DIAGNÓSTICO E CLASSIFICAÇÃO</a:t>
            </a:r>
            <a:endParaRPr/>
          </a:p>
        </p:txBody>
      </p:sp>
      <p:sp>
        <p:nvSpPr>
          <p:cNvPr id="106" name="Google Shape;106;p7"/>
          <p:cNvSpPr txBox="1"/>
          <p:nvPr/>
        </p:nvSpPr>
        <p:spPr>
          <a:xfrm>
            <a:off x="203200" y="5357416"/>
            <a:ext cx="611447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 R, Sánchez R, Boggia R, Peñaherrera, Lopez J, Barroso WS. Recommendations for home blood pressure monitoring in Latin American countries: A Latin American Society of Hypertension position paper. J Clin Hypertens(Greenwich).2020;22(4):544-54.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Shimbo D, Artenian N, Basile JN, Krakoff LR, Margolis K, Rackotz MK, et al. Self-measured blood pressure monitoring at home. A Joint Policy Statement From the American Heart Association and American Medical Association Circulation.2020;142(4):e42-e63.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Mukherjee R, Ghosh S, Gupta B, Chakravarty T. A Universal Noninvasive Continuous Blood Pressure Measurement System for Remote Healthcare Monitoring. Telemed J E Health. 2018;24(10):803-10.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Fuchs FD, Whelton PK. High Blood Pressure and Cardiovascular Disease. Hypertension 2020 Feb;75(2):285-92.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1348509" y="1348316"/>
            <a:ext cx="9494982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Diagnóstico baseado na medida do consultório, preferencialmente realizada de forma desacompanhada, ou então por meio de medidas fora do consultório (AMPA, MAPA e MRPA) devem ser incorporados na prática.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Discute-se se os valores de referência para definir a presença de HA deveriam ser ainda mais baixos.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Uso da telemedicina e ferramentas de monitorização contínua da PA, sem cuffs, e em sincronismo com smartphones, hoje disponíveis para a grande maioria da população mundial.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Níveis pressóricos ≥ 130 mmHg para a PAS e ≥ 85 mmHg para a PAD passarão a definir a hipertensão arterial?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AVALIAÇÃO COMPLEMENTAR</a:t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193964" y="5491133"/>
            <a:ext cx="6114472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Hamczyk Nevado RM, Barettino A, Fuster V, Andrés V. Biological Versus Chronological Aging. J Am Coll Cardiol. 2020; 75(8): 919-30.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WuMY,LiCJ,HouMF,ChuPY.NewInsightsintotheRoleofInflammation in the Pathogenesis of Atherosclerosis. Int J Mol Sci. 2017;18(10:2034.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Matsuzawa Y, Kwon TG, Lennon RJ, Lerman LO, Lerman A. Prognostic Value of Flow-Mediated Vasodilation in Brachial Artery and Fingertip Artery for Cardiovascular Events: A Systematic Review and Meta-Analysis J Am Heart Assoc. 2015; 134(11): e002270.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1348509" y="1366789"/>
            <a:ext cx="9494982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Utilização de biomarcadores para a identificação precoce de lesões subclínicas e risco CV aumentado, mesmo em fases iniciais de elevação da PA, em indicações específicas, poder-se-á iniciar precocemente os cuidados para com esse indivíduo.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Biomarcadores: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 do ITB (índice tornozelo-braquial)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Escore de cálcio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 da VOP (velocidade da onda de pulso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Dilatação fluxo mediada (DFM): uso em pesquisa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Substâncias inflamatórias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 ESTRATIFICAÇÃO DO RISCO CV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/>
        </p:nvSpPr>
        <p:spPr>
          <a:xfrm>
            <a:off x="291464" y="174294"/>
            <a:ext cx="10478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C8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AVALIAÇÃO COMPLEMENTAR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1348509" y="1730075"/>
            <a:ext cx="94949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Existem escores clínicos validados capazes de identificar pacientes com maior chance da doença hipertensiva precoce, bem como valores de referência para a população brasileira de alguns desses biomarcadores, corrigidos para sexo e idade.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5238519" y="626723"/>
            <a:ext cx="606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 ESTRATIFICAÇÃO DO RISCO CV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4627700" y="4306085"/>
            <a:ext cx="26388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Medicina de precisão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Individualizada</a:t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5585829" y="3105834"/>
            <a:ext cx="722607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291464" y="6106795"/>
            <a:ext cx="566599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Barroso WKS, Rodrigues CIS, Bortolotto LA, Mota-Gomes MA, Brandão AA,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Feitosa ADM, et al. Diretrizes Brasileiras de Hipertensão Arterial – 2020.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Arq. Bras. Cardiol. 2021;116(3):516-658.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2021-03-09T16:10:00Z</dcterms:created>
  <dc:creator>Lenovo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